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6" r:id="rId2"/>
    <p:sldId id="745" r:id="rId3"/>
    <p:sldId id="405" r:id="rId4"/>
    <p:sldId id="406" r:id="rId5"/>
    <p:sldId id="407" r:id="rId6"/>
    <p:sldId id="345" r:id="rId7"/>
    <p:sldId id="398" r:id="rId8"/>
    <p:sldId id="399" r:id="rId9"/>
    <p:sldId id="284" r:id="rId10"/>
    <p:sldId id="280" r:id="rId11"/>
    <p:sldId id="1226" r:id="rId12"/>
    <p:sldId id="285" r:id="rId13"/>
    <p:sldId id="343" r:id="rId14"/>
  </p:sldIdLst>
  <p:sldSz cx="9906000" cy="6858000" type="A4"/>
  <p:notesSz cx="6854825" cy="9748838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003399"/>
    <a:srgbClr val="000099"/>
    <a:srgbClr val="0033CC"/>
    <a:srgbClr val="DDDDDD"/>
    <a:srgbClr val="C0C0C0"/>
    <a:srgbClr val="99D1D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248" autoAdjust="0"/>
    <p:restoredTop sz="94564" autoAdjust="0"/>
  </p:normalViewPr>
  <p:slideViewPr>
    <p:cSldViewPr>
      <p:cViewPr varScale="1">
        <p:scale>
          <a:sx n="155" d="100"/>
          <a:sy n="155" d="100"/>
        </p:scale>
        <p:origin x="344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-2864" y="-128"/>
      </p:cViewPr>
      <p:guideLst>
        <p:guide orient="horz" pos="3070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0213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3026" y="0"/>
            <a:ext cx="2970213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259888"/>
            <a:ext cx="297021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3026" y="9259888"/>
            <a:ext cx="297021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CC25B2-6493-DA4F-B5C1-05C300909EDC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9164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2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7400" y="763588"/>
            <a:ext cx="5281613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199"/>
            <a:ext cx="5029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64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2964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7B58E28-6A3A-4743-8387-AB780AADBEE1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4632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58E28-6A3A-4743-8387-AB780AADBEE1}" type="slidenum">
              <a:rPr lang="da-DK" smtClean="0"/>
              <a:pPr/>
              <a:t>1</a:t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E87577-FCE3-514D-A8B7-3139F05E7831}" type="slidenum">
              <a:rPr lang="da-DK" smtClean="0"/>
              <a:pPr>
                <a:defRPr/>
              </a:pPr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0067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1F6045-09F5-0046-BCA0-39C848EC84ED}" type="slidenum">
              <a:rPr lang="da-DK"/>
              <a:pPr/>
              <a:t>9</a:t>
            </a:fld>
            <a:endParaRPr lang="da-DK"/>
          </a:p>
        </p:txBody>
      </p:sp>
      <p:sp>
        <p:nvSpPr>
          <p:cNvPr id="2897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88988" y="731838"/>
            <a:ext cx="5276850" cy="3654425"/>
          </a:xfrm>
          <a:ln/>
        </p:spPr>
      </p:sp>
      <p:sp>
        <p:nvSpPr>
          <p:cNvPr id="2897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3569" y="4630206"/>
            <a:ext cx="5027689" cy="438675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28938-C886-F54B-BB6E-8CC57F770E3B}" type="slidenum">
              <a:rPr lang="da-DK"/>
              <a:pPr/>
              <a:t>12</a:t>
            </a:fld>
            <a:endParaRPr lang="da-DK"/>
          </a:p>
        </p:txBody>
      </p:sp>
      <p:sp>
        <p:nvSpPr>
          <p:cNvPr id="3368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88988" y="731838"/>
            <a:ext cx="5276850" cy="36544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569" y="4628695"/>
            <a:ext cx="5027689" cy="43882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58E28-6A3A-4743-8387-AB780AADBEE1}" type="slidenum">
              <a:rPr lang="da-DK" smtClean="0"/>
              <a:pPr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064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4" name="Rectangle 3"/>
          <p:cNvSpPr/>
          <p:nvPr userDrawn="1"/>
        </p:nvSpPr>
        <p:spPr>
          <a:xfrm>
            <a:off x="0" y="1524001"/>
            <a:ext cx="9906000" cy="403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 descr="Logoeffekt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91201" y="762000"/>
            <a:ext cx="7829267" cy="481184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33400" y="1600200"/>
            <a:ext cx="8915400" cy="3810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93700"/>
            <a:ext cx="3259138" cy="977900"/>
          </a:xfrm>
          <a:solidFill>
            <a:schemeClr val="accent2"/>
          </a:solidFill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1371601"/>
            <a:ext cx="5537200" cy="4191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371601"/>
            <a:ext cx="3259138" cy="4191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de_h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9001" y="1447801"/>
            <a:ext cx="3040379" cy="445389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00200" y="45720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600200" y="612775"/>
            <a:ext cx="5943600" cy="3883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81600"/>
            <a:ext cx="5943600" cy="533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00200" y="45720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1600200" y="612775"/>
            <a:ext cx="5943600" cy="3883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181600"/>
            <a:ext cx="5943600" cy="533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7341" y="6616701"/>
            <a:ext cx="2794661" cy="1968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400800"/>
            <a:ext cx="31369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04000" y="6616701"/>
            <a:ext cx="2794662" cy="1968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da-DK"/>
              <a:t>Worked Examples.</a:t>
            </a:r>
            <a:fld id="{2F370ACB-5D91-2C45-A559-661E1481550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752601"/>
            <a:ext cx="84201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4290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pic>
        <p:nvPicPr>
          <p:cNvPr id="5" name="Picture 4" descr="blade_h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9001" y="1447801"/>
            <a:ext cx="3040379" cy="44538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28774"/>
            <a:ext cx="8915400" cy="3933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95300" y="228600"/>
            <a:ext cx="8915399" cy="1143000"/>
          </a:xfrm>
        </p:spPr>
        <p:txBody>
          <a:bodyPr/>
          <a:lstStyle>
            <a:lvl1pPr>
              <a:defRPr baseline="0">
                <a:latin typeface="Arial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5300" y="1447800"/>
            <a:ext cx="8915400" cy="4267200"/>
          </a:xfrm>
        </p:spPr>
        <p:txBody>
          <a:bodyPr/>
          <a:lstStyle>
            <a:lvl1pPr>
              <a:defRPr baseline="0">
                <a:latin typeface="Arial" charset="0"/>
              </a:defRPr>
            </a:lvl1pPr>
            <a:lvl2pPr>
              <a:defRPr baseline="0">
                <a:latin typeface="Arial" charset="0"/>
              </a:defRPr>
            </a:lvl2pPr>
            <a:lvl3pPr>
              <a:defRPr baseline="0">
                <a:latin typeface="Arial" charset="0"/>
              </a:defRPr>
            </a:lvl3pPr>
            <a:lvl4pPr>
              <a:defRPr baseline="0">
                <a:latin typeface="Arial" charset="0"/>
              </a:defRPr>
            </a:lvl4pPr>
            <a:lvl5pPr>
              <a:defRPr baseline="0"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287178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1371601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47800"/>
            <a:ext cx="4381500" cy="4038600"/>
          </a:xfrm>
          <a:solidFill>
            <a:schemeClr val="accent2"/>
          </a:solidFill>
        </p:spPr>
        <p:txBody>
          <a:bodyPr/>
          <a:lstStyle>
            <a:lvl1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447800"/>
            <a:ext cx="4381500" cy="4038600"/>
          </a:xfrm>
          <a:solidFill>
            <a:schemeClr val="accent3"/>
          </a:solidFill>
        </p:spPr>
        <p:txBody>
          <a:bodyPr/>
          <a:lstStyle>
            <a:lvl1pPr>
              <a:buClr>
                <a:schemeClr val="accent2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428750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1" y="2068512"/>
            <a:ext cx="4376737" cy="3646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428750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068512"/>
            <a:ext cx="4378325" cy="36464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4800" y="990601"/>
            <a:ext cx="3016974" cy="441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1" y="228600"/>
            <a:ext cx="6972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titel</a:t>
            </a:r>
            <a:br>
              <a:rPr lang="da-DK" dirty="0"/>
            </a:br>
            <a:r>
              <a:rPr lang="da-DK" dirty="0"/>
              <a:t>typografi i masteren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28775"/>
            <a:ext cx="8915400" cy="367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4586287" y="3090863"/>
            <a:ext cx="990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11" name="Text Box 26"/>
          <p:cNvSpPr txBox="1">
            <a:spLocks noChangeArrowheads="1"/>
          </p:cNvSpPr>
          <p:nvPr userDrawn="1"/>
        </p:nvSpPr>
        <p:spPr bwMode="auto">
          <a:xfrm>
            <a:off x="5943601" y="6611780"/>
            <a:ext cx="351155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prstTxWarp prst="textNoShape">
              <a:avLst/>
            </a:prstTxWarp>
            <a:spAutoFit/>
          </a:bodyPr>
          <a:lstStyle/>
          <a:p>
            <a:pPr algn="r"/>
            <a:r>
              <a:rPr lang="da-DK" sz="1000" b="0" i="0">
                <a:solidFill>
                  <a:schemeClr val="bg1"/>
                </a:solidFill>
                <a:latin typeface="AU Passata"/>
                <a:cs typeface="AU Passata Light"/>
              </a:rPr>
              <a:t>Anden</a:t>
            </a:r>
            <a:r>
              <a:rPr lang="da-DK" sz="1000" b="0" i="0" baseline="0">
                <a:solidFill>
                  <a:schemeClr val="bg1"/>
                </a:solidFill>
                <a:latin typeface="AU Passata"/>
                <a:cs typeface="AU Passata Light"/>
              </a:rPr>
              <a:t> information</a:t>
            </a:r>
            <a:endParaRPr lang="da-DK" sz="1000" b="0" i="0">
              <a:solidFill>
                <a:schemeClr val="bg1"/>
              </a:solidFill>
              <a:latin typeface="AU Passata"/>
              <a:cs typeface="AU Passata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78000"/>
            <a:ext cx="9906000" cy="180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50" name="Text Box 26"/>
          <p:cNvSpPr txBox="1">
            <a:spLocks noChangeArrowheads="1"/>
          </p:cNvSpPr>
          <p:nvPr/>
        </p:nvSpPr>
        <p:spPr bwMode="auto">
          <a:xfrm>
            <a:off x="5025008" y="6304964"/>
            <a:ext cx="45063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prstTxWarp prst="textNoShape">
              <a:avLst/>
            </a:prstTxWarp>
            <a:spAutoFit/>
          </a:bodyPr>
          <a:lstStyle/>
          <a:p>
            <a:pPr algn="r"/>
            <a:r>
              <a:rPr lang="da-DK" sz="600" b="0" i="0" dirty="0">
                <a:solidFill>
                  <a:srgbClr val="003399"/>
                </a:solidFill>
                <a:latin typeface="Arial" charset="0"/>
                <a:cs typeface="AU Passata"/>
              </a:rPr>
              <a:t>Fragmenter</a:t>
            </a:r>
            <a:r>
              <a:rPr lang="da-DK" sz="600" b="0" i="0" baseline="0" dirty="0">
                <a:solidFill>
                  <a:srgbClr val="003399"/>
                </a:solidFill>
                <a:latin typeface="Arial" charset="0"/>
                <a:cs typeface="AU Passata"/>
              </a:rPr>
              <a:t> af informatik</a:t>
            </a:r>
            <a:r>
              <a:rPr lang="da-DK" sz="600" b="0" i="0" dirty="0">
                <a:solidFill>
                  <a:srgbClr val="003399"/>
                </a:solidFill>
                <a:latin typeface="Arial" charset="0"/>
                <a:cs typeface="AU Passata"/>
              </a:rPr>
              <a:t>didaktik, Michael E. Caspersen</a:t>
            </a:r>
          </a:p>
          <a:p>
            <a:pPr algn="r"/>
            <a:r>
              <a:rPr lang="da-DK" sz="600" b="0" i="0" noProof="0" dirty="0">
                <a:solidFill>
                  <a:srgbClr val="003399"/>
                </a:solidFill>
                <a:latin typeface="Arial" charset="0"/>
                <a:cs typeface="AU Passata"/>
              </a:rPr>
              <a:t>Oplæg på kurset </a:t>
            </a:r>
            <a:r>
              <a:rPr lang="da-DK" sz="600" b="0" i="1" noProof="0" dirty="0">
                <a:solidFill>
                  <a:srgbClr val="003399"/>
                </a:solidFill>
                <a:latin typeface="Arial" charset="0"/>
                <a:cs typeface="AU Passata"/>
              </a:rPr>
              <a:t>Introduktion til programmering</a:t>
            </a:r>
            <a:r>
              <a:rPr lang="da-DK" sz="600" b="0" i="0" baseline="0" noProof="0" dirty="0">
                <a:solidFill>
                  <a:srgbClr val="003399"/>
                </a:solidFill>
                <a:latin typeface="Arial" charset="0"/>
                <a:cs typeface="AU Passata"/>
              </a:rPr>
              <a:t>, 7. maj 2021</a:t>
            </a:r>
            <a:endParaRPr lang="da-DK" sz="600" b="0" i="0" noProof="0" dirty="0">
              <a:solidFill>
                <a:srgbClr val="003399"/>
              </a:solidFill>
              <a:latin typeface="Arial" charset="0"/>
              <a:cs typeface="AU Passat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80469-0134-FE44-8BE3-3E1D241AA56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95300" y="6207594"/>
            <a:ext cx="1649388" cy="3177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rtl="0" eaLnBrk="0" fontAlgn="base" hangingPunct="0">
        <a:lnSpc>
          <a:spcPts val="3800"/>
        </a:lnSpc>
        <a:spcBef>
          <a:spcPct val="0"/>
        </a:spcBef>
        <a:spcAft>
          <a:spcPct val="0"/>
        </a:spcAft>
        <a:defRPr sz="3600" b="1" i="0">
          <a:solidFill>
            <a:srgbClr val="003399"/>
          </a:solidFill>
          <a:latin typeface="AU Passata"/>
          <a:ea typeface="+mj-ea"/>
          <a:cs typeface="AU Passata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3399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-65" charset="2"/>
        <a:buChar char="§"/>
        <a:defRPr sz="2800" b="0" i="0">
          <a:solidFill>
            <a:schemeClr val="tx1"/>
          </a:solidFill>
          <a:latin typeface="AU Passata"/>
          <a:ea typeface="+mn-ea"/>
          <a:cs typeface="AU Passat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-65" charset="2"/>
        <a:buChar char="§"/>
        <a:defRPr sz="2400" b="0" i="0">
          <a:solidFill>
            <a:schemeClr val="tx1"/>
          </a:solidFill>
          <a:latin typeface="AU Passata"/>
          <a:ea typeface="ＭＳ Ｐゴシック" pitchFamily="-65" charset="-128"/>
          <a:cs typeface="AU Passat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-65" charset="2"/>
        <a:buChar char="§"/>
        <a:defRPr sz="2000" b="0" i="0">
          <a:solidFill>
            <a:schemeClr val="tx1"/>
          </a:solidFill>
          <a:latin typeface="AU Passata"/>
          <a:ea typeface="ＭＳ Ｐゴシック" pitchFamily="-65" charset="-128"/>
          <a:cs typeface="AU Passat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-65" charset="2"/>
        <a:buChar char="§"/>
        <a:defRPr sz="1600" b="0" i="0">
          <a:solidFill>
            <a:schemeClr val="tx1"/>
          </a:solidFill>
          <a:latin typeface="AU Passata"/>
          <a:ea typeface="ＭＳ Ｐゴシック" pitchFamily="-65" charset="-128"/>
          <a:cs typeface="AU Passat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-65" charset="2"/>
        <a:buChar char="§"/>
        <a:defRPr sz="1600" b="0" i="0">
          <a:solidFill>
            <a:schemeClr val="tx1"/>
          </a:solidFill>
          <a:latin typeface="AU Passata"/>
          <a:ea typeface="ＭＳ Ｐゴシック" pitchFamily="-65" charset="-128"/>
          <a:cs typeface="AU Passat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au.dk/~mec/cv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bloomsbury.com/uk/computer-science-education-9781350057111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bloomsbury.com/uk/computer-science-education-9781350057111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73556" y="1822512"/>
            <a:ext cx="4032448" cy="30963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sz="2000" b="0" dirty="0">
                <a:latin typeface="Arial" charset="0"/>
                <a:ea typeface="Arial" charset="0"/>
                <a:cs typeface="Arial" charset="0"/>
              </a:rPr>
              <a:t>Fragmenter af</a:t>
            </a:r>
            <a:br>
              <a:rPr lang="da-DK" sz="2400" b="0" dirty="0">
                <a:latin typeface="Arial" charset="0"/>
                <a:ea typeface="Arial" charset="0"/>
                <a:cs typeface="Arial" charset="0"/>
              </a:rPr>
            </a:br>
            <a:br>
              <a:rPr lang="da-DK" sz="1200" b="0" dirty="0">
                <a:latin typeface="Arial" charset="0"/>
                <a:ea typeface="Arial" charset="0"/>
                <a:cs typeface="Arial" charset="0"/>
              </a:rPr>
            </a:br>
            <a:r>
              <a:rPr lang="da-DK" sz="2800" b="0" dirty="0">
                <a:latin typeface="Arial" charset="0"/>
                <a:cs typeface="Arial" charset="0"/>
              </a:rPr>
              <a:t>Informatikkens didaktik</a:t>
            </a:r>
            <a:br>
              <a:rPr lang="da-DK" sz="2400" b="0" dirty="0">
                <a:latin typeface="Arial" charset="0"/>
                <a:cs typeface="Arial" charset="0"/>
              </a:rPr>
            </a:br>
            <a:br>
              <a:rPr lang="da-DK" sz="2400" b="0" dirty="0">
                <a:latin typeface="Arial" charset="0"/>
                <a:cs typeface="Arial" charset="0"/>
              </a:rPr>
            </a:br>
            <a:r>
              <a:rPr lang="da-DK" sz="2400" b="0" dirty="0">
                <a:latin typeface="Arial" charset="0"/>
                <a:ea typeface="Arial" charset="0"/>
                <a:cs typeface="Arial" charset="0"/>
              </a:rPr>
              <a:t> </a:t>
            </a:r>
            <a:br>
              <a:rPr lang="da-DK" sz="2400" b="0" dirty="0">
                <a:latin typeface="Arial" charset="0"/>
                <a:ea typeface="Arial" charset="0"/>
                <a:cs typeface="Arial" charset="0"/>
              </a:rPr>
            </a:br>
            <a:r>
              <a:rPr lang="da-DK" sz="1600" b="0" dirty="0">
                <a:latin typeface="Arial" charset="0"/>
                <a:ea typeface="Arial" charset="0"/>
                <a:cs typeface="Arial" charset="0"/>
              </a:rPr>
              <a:t>Michael E. Caspersen</a:t>
            </a:r>
            <a:br>
              <a:rPr lang="da-DK" sz="1600" b="0" dirty="0">
                <a:latin typeface="Arial" charset="0"/>
                <a:ea typeface="Arial" charset="0"/>
                <a:cs typeface="Arial" charset="0"/>
              </a:rPr>
            </a:br>
            <a:br>
              <a:rPr lang="da-DK" sz="1200" b="0" dirty="0">
                <a:latin typeface="Arial" charset="0"/>
                <a:ea typeface="Arial" charset="0"/>
                <a:cs typeface="Arial" charset="0"/>
              </a:rPr>
            </a:br>
            <a:r>
              <a:rPr lang="da-DK" sz="1200" b="0" dirty="0">
                <a:latin typeface="Arial" charset="0"/>
                <a:ea typeface="Arial" charset="0"/>
                <a:cs typeface="Arial" charset="0"/>
              </a:rPr>
              <a:t>Direktør, It-vest</a:t>
            </a:r>
            <a:br>
              <a:rPr lang="da-DK" sz="1200" b="0" dirty="0">
                <a:latin typeface="Arial" charset="0"/>
                <a:ea typeface="Arial" charset="0"/>
                <a:cs typeface="Arial" charset="0"/>
              </a:rPr>
            </a:br>
            <a:br>
              <a:rPr lang="da-DK" sz="400" b="0" dirty="0">
                <a:latin typeface="Arial" charset="0"/>
                <a:ea typeface="Arial" charset="0"/>
                <a:cs typeface="Arial" charset="0"/>
              </a:rPr>
            </a:br>
            <a:r>
              <a:rPr lang="da-DK" sz="1200" b="0" dirty="0">
                <a:latin typeface="Arial" charset="0"/>
                <a:ea typeface="Arial" charset="0"/>
                <a:cs typeface="Arial" charset="0"/>
              </a:rPr>
              <a:t>Adjungeret professor, Institut for Datalogi</a:t>
            </a:r>
            <a:br>
              <a:rPr lang="da-DK" sz="1200" b="0" dirty="0">
                <a:latin typeface="Arial" charset="0"/>
                <a:ea typeface="Arial" charset="0"/>
                <a:cs typeface="Arial" charset="0"/>
              </a:rPr>
            </a:br>
            <a:r>
              <a:rPr lang="da-DK" sz="1200" b="0" dirty="0">
                <a:latin typeface="Arial" charset="0"/>
                <a:ea typeface="Arial" charset="0"/>
                <a:cs typeface="Arial" charset="0"/>
              </a:rPr>
              <a:t>Aarhus Universitet</a:t>
            </a:r>
            <a:br>
              <a:rPr lang="da-DK" sz="1200" b="0" dirty="0">
                <a:latin typeface="Arial" charset="0"/>
                <a:ea typeface="Arial" charset="0"/>
                <a:cs typeface="Arial" charset="0"/>
              </a:rPr>
            </a:br>
            <a:br>
              <a:rPr lang="da-DK" sz="400" b="0" dirty="0">
                <a:latin typeface="Arial" charset="0"/>
                <a:ea typeface="Arial" charset="0"/>
                <a:cs typeface="Arial" charset="0"/>
              </a:rPr>
            </a:br>
            <a:r>
              <a:rPr lang="da-DK" sz="1200" b="0" dirty="0">
                <a:latin typeface="Arial" charset="0"/>
                <a:ea typeface="Arial" charset="0"/>
                <a:cs typeface="Arial" charset="0"/>
              </a:rPr>
              <a:t>mec@it-vest.dk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67140" y="1946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6" y="1700808"/>
            <a:ext cx="4453004" cy="33397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Ex.: Music Composition</a:t>
            </a:r>
            <a:endParaRPr lang="en-GB" sz="2400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447800"/>
            <a:ext cx="5393804" cy="45720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GB" b="1" dirty="0"/>
              <a:t>Learning goal: Compose a piece of music in three “voices”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Give the melody </a:t>
            </a:r>
            <a:r>
              <a:rPr lang="en-GB" b="1" dirty="0"/>
              <a:t>and most of the two additional voices</a:t>
            </a:r>
            <a:r>
              <a:rPr lang="en-GB" dirty="0"/>
              <a:t>; ask for the missing bar(s).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...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Give the melody, ask for the two additional voices.</a:t>
            </a:r>
          </a:p>
        </p:txBody>
      </p:sp>
      <p:pic>
        <p:nvPicPr>
          <p:cNvPr id="5" name="Picture 4" descr="in my lif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29" y="1219200"/>
            <a:ext cx="3146271" cy="49461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93E703-6F76-D846-9F6E-EAC3B1C8B2FC}"/>
              </a:ext>
            </a:extLst>
          </p:cNvPr>
          <p:cNvSpPr/>
          <p:nvPr/>
        </p:nvSpPr>
        <p:spPr>
          <a:xfrm>
            <a:off x="776536" y="2636912"/>
            <a:ext cx="5112568" cy="22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Ex.: Music Composition</a:t>
            </a:r>
            <a:endParaRPr lang="en-GB" sz="2400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447800"/>
            <a:ext cx="5393804" cy="45720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GB" b="1" dirty="0"/>
              <a:t>Learning goal: Compose a piece of music in three “voices”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Give the melody </a:t>
            </a:r>
            <a:r>
              <a:rPr lang="en-GB" b="1" dirty="0"/>
              <a:t>and most of the two additional voices</a:t>
            </a:r>
            <a:r>
              <a:rPr lang="en-GB" dirty="0"/>
              <a:t>; ask for the missing bar(s).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...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Give the melody, ask for the two additional voices.</a:t>
            </a:r>
          </a:p>
        </p:txBody>
      </p:sp>
      <p:pic>
        <p:nvPicPr>
          <p:cNvPr id="5" name="Picture 4" descr="in my lif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529" y="1219200"/>
            <a:ext cx="3146271" cy="4946104"/>
          </a:xfrm>
          <a:prstGeom prst="rect">
            <a:avLst/>
          </a:prstGeom>
        </p:spPr>
      </p:pic>
      <p:sp>
        <p:nvSpPr>
          <p:cNvPr id="6" name="AutoShape 6" descr="50%"/>
          <p:cNvSpPr>
            <a:spLocks noChangeArrowheads="1"/>
          </p:cNvSpPr>
          <p:nvPr/>
        </p:nvSpPr>
        <p:spPr bwMode="auto">
          <a:xfrm rot="5400000">
            <a:off x="-806947" y="3933751"/>
            <a:ext cx="2880320" cy="574675"/>
          </a:xfrm>
          <a:prstGeom prst="rtTriangle">
            <a:avLst/>
          </a:prstGeom>
          <a:pattFill prst="pct50">
            <a:fgClr>
              <a:srgbClr val="000066">
                <a:alpha val="50000"/>
              </a:srgbClr>
            </a:fgClr>
            <a:bgClr>
              <a:schemeClr val="bg1">
                <a:alpha val="50000"/>
              </a:schemeClr>
            </a:bgClr>
          </a:patt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 rot="5400000" flipH="1" flipV="1">
            <a:off x="-806946" y="3933749"/>
            <a:ext cx="2880320" cy="574675"/>
          </a:xfrm>
          <a:prstGeom prst="rtTriangle">
            <a:avLst/>
          </a:prstGeom>
          <a:solidFill>
            <a:srgbClr val="008000">
              <a:alpha val="25000"/>
            </a:srgbClr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4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WE with Faded Guidance</a:t>
            </a:r>
          </a:p>
        </p:txBody>
      </p:sp>
      <p:sp>
        <p:nvSpPr>
          <p:cNvPr id="335876" name="Text Box 4"/>
          <p:cNvSpPr txBox="1">
            <a:spLocks noChangeArrowheads="1"/>
          </p:cNvSpPr>
          <p:nvPr/>
        </p:nvSpPr>
        <p:spPr bwMode="auto">
          <a:xfrm>
            <a:off x="1050793" y="1790702"/>
            <a:ext cx="3121421" cy="925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U Passata"/>
                <a:cs typeface="AU Passata"/>
              </a:rPr>
              <a:t>represent “atomic” activities in the process of solving a task</a:t>
            </a:r>
          </a:p>
        </p:txBody>
      </p:sp>
      <p:sp>
        <p:nvSpPr>
          <p:cNvPr id="335877" name="Text Box 5"/>
          <p:cNvSpPr txBox="1">
            <a:spLocks noChangeArrowheads="1"/>
          </p:cNvSpPr>
          <p:nvPr/>
        </p:nvSpPr>
        <p:spPr bwMode="auto">
          <a:xfrm>
            <a:off x="1050793" y="3573463"/>
            <a:ext cx="2964922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U Passata"/>
                <a:cs typeface="AU Passata"/>
              </a:rPr>
              <a:t>represents a model approach to a solution</a:t>
            </a:r>
          </a:p>
        </p:txBody>
      </p:sp>
      <p:sp>
        <p:nvSpPr>
          <p:cNvPr id="335878" name="AutoShape 6" descr="50%"/>
          <p:cNvSpPr>
            <a:spLocks noChangeArrowheads="1"/>
          </p:cNvSpPr>
          <p:nvPr/>
        </p:nvSpPr>
        <p:spPr bwMode="auto">
          <a:xfrm flipV="1">
            <a:off x="1129905" y="3033714"/>
            <a:ext cx="2651919" cy="574675"/>
          </a:xfrm>
          <a:prstGeom prst="rtTriangle">
            <a:avLst/>
          </a:prstGeom>
          <a:pattFill prst="pct50">
            <a:fgClr>
              <a:srgbClr val="000066">
                <a:alpha val="50000"/>
              </a:srgbClr>
            </a:fgClr>
            <a:bgClr>
              <a:schemeClr val="bg1">
                <a:alpha val="50000"/>
              </a:schemeClr>
            </a:bgClr>
          </a:patt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35879" name="Text Box 7"/>
          <p:cNvSpPr txBox="1">
            <a:spLocks noChangeArrowheads="1"/>
          </p:cNvSpPr>
          <p:nvPr/>
        </p:nvSpPr>
        <p:spPr bwMode="auto">
          <a:xfrm>
            <a:off x="1050794" y="5013326"/>
            <a:ext cx="2808419" cy="64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GB">
                <a:latin typeface="AU Passata"/>
                <a:cs typeface="AU Passata"/>
              </a:rPr>
              <a:t>represents a novice’s attempt at a solution</a:t>
            </a:r>
          </a:p>
        </p:txBody>
      </p:sp>
      <p:sp>
        <p:nvSpPr>
          <p:cNvPr id="335880" name="AutoShape 8"/>
          <p:cNvSpPr>
            <a:spLocks noChangeArrowheads="1"/>
          </p:cNvSpPr>
          <p:nvPr/>
        </p:nvSpPr>
        <p:spPr bwMode="auto">
          <a:xfrm flipH="1">
            <a:off x="1129905" y="4349751"/>
            <a:ext cx="2651919" cy="574675"/>
          </a:xfrm>
          <a:prstGeom prst="rtTriangle">
            <a:avLst/>
          </a:prstGeom>
          <a:solidFill>
            <a:srgbClr val="008000">
              <a:alpha val="25000"/>
            </a:srgbClr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endParaRPr lang="da-DK"/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4953000" y="2133600"/>
            <a:ext cx="3797300" cy="2743200"/>
            <a:chOff x="2784" y="1488"/>
            <a:chExt cx="2208" cy="1728"/>
          </a:xfrm>
        </p:grpSpPr>
        <p:sp>
          <p:nvSpPr>
            <p:cNvPr id="335903" name="Rectangle 31"/>
            <p:cNvSpPr>
              <a:spLocks noChangeArrowheads="1"/>
            </p:cNvSpPr>
            <p:nvPr/>
          </p:nvSpPr>
          <p:spPr bwMode="auto">
            <a:xfrm flipV="1">
              <a:off x="2784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5904" name="Rectangle 32"/>
            <p:cNvSpPr>
              <a:spLocks noChangeArrowheads="1"/>
            </p:cNvSpPr>
            <p:nvPr/>
          </p:nvSpPr>
          <p:spPr bwMode="auto">
            <a:xfrm flipV="1">
              <a:off x="2928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5905" name="Rectangle 33"/>
            <p:cNvSpPr>
              <a:spLocks noChangeArrowheads="1"/>
            </p:cNvSpPr>
            <p:nvPr/>
          </p:nvSpPr>
          <p:spPr bwMode="auto">
            <a:xfrm flipV="1">
              <a:off x="3072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endParaRPr lang="da-DK"/>
            </a:p>
          </p:txBody>
        </p:sp>
        <p:sp>
          <p:nvSpPr>
            <p:cNvPr id="335907" name="Rectangle 35"/>
            <p:cNvSpPr>
              <a:spLocks noChangeArrowheads="1"/>
            </p:cNvSpPr>
            <p:nvPr/>
          </p:nvSpPr>
          <p:spPr bwMode="auto">
            <a:xfrm flipV="1">
              <a:off x="3216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08" name="Rectangle 36"/>
            <p:cNvSpPr>
              <a:spLocks noChangeArrowheads="1"/>
            </p:cNvSpPr>
            <p:nvPr/>
          </p:nvSpPr>
          <p:spPr bwMode="auto">
            <a:xfrm flipV="1">
              <a:off x="3360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09" name="Rectangle 37"/>
            <p:cNvSpPr>
              <a:spLocks noChangeArrowheads="1"/>
            </p:cNvSpPr>
            <p:nvPr/>
          </p:nvSpPr>
          <p:spPr bwMode="auto">
            <a:xfrm flipV="1">
              <a:off x="3504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10" name="Rectangle 38"/>
            <p:cNvSpPr>
              <a:spLocks noChangeArrowheads="1"/>
            </p:cNvSpPr>
            <p:nvPr/>
          </p:nvSpPr>
          <p:spPr bwMode="auto">
            <a:xfrm flipV="1">
              <a:off x="3648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11" name="Rectangle 39"/>
            <p:cNvSpPr>
              <a:spLocks noChangeArrowheads="1"/>
            </p:cNvSpPr>
            <p:nvPr/>
          </p:nvSpPr>
          <p:spPr bwMode="auto">
            <a:xfrm flipV="1">
              <a:off x="3792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12" name="Rectangle 40"/>
            <p:cNvSpPr>
              <a:spLocks noChangeArrowheads="1"/>
            </p:cNvSpPr>
            <p:nvPr/>
          </p:nvSpPr>
          <p:spPr bwMode="auto">
            <a:xfrm flipV="1">
              <a:off x="3936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13" name="Rectangle 41"/>
            <p:cNvSpPr>
              <a:spLocks noChangeArrowheads="1"/>
            </p:cNvSpPr>
            <p:nvPr/>
          </p:nvSpPr>
          <p:spPr bwMode="auto">
            <a:xfrm flipV="1">
              <a:off x="4080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14" name="Rectangle 42"/>
            <p:cNvSpPr>
              <a:spLocks noChangeArrowheads="1"/>
            </p:cNvSpPr>
            <p:nvPr/>
          </p:nvSpPr>
          <p:spPr bwMode="auto">
            <a:xfrm flipV="1">
              <a:off x="4224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15" name="Rectangle 43"/>
            <p:cNvSpPr>
              <a:spLocks noChangeArrowheads="1"/>
            </p:cNvSpPr>
            <p:nvPr/>
          </p:nvSpPr>
          <p:spPr bwMode="auto">
            <a:xfrm flipV="1">
              <a:off x="4368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16" name="Rectangle 44"/>
            <p:cNvSpPr>
              <a:spLocks noChangeArrowheads="1"/>
            </p:cNvSpPr>
            <p:nvPr/>
          </p:nvSpPr>
          <p:spPr bwMode="auto">
            <a:xfrm flipV="1">
              <a:off x="4512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17" name="Rectangle 45"/>
            <p:cNvSpPr>
              <a:spLocks noChangeArrowheads="1"/>
            </p:cNvSpPr>
            <p:nvPr/>
          </p:nvSpPr>
          <p:spPr bwMode="auto">
            <a:xfrm flipV="1">
              <a:off x="4656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18" name="Rectangle 46"/>
            <p:cNvSpPr>
              <a:spLocks noChangeArrowheads="1"/>
            </p:cNvSpPr>
            <p:nvPr/>
          </p:nvSpPr>
          <p:spPr bwMode="auto">
            <a:xfrm flipV="1">
              <a:off x="4800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5919" name="Rectangle 47"/>
            <p:cNvSpPr>
              <a:spLocks noChangeArrowheads="1"/>
            </p:cNvSpPr>
            <p:nvPr/>
          </p:nvSpPr>
          <p:spPr bwMode="auto">
            <a:xfrm flipV="1">
              <a:off x="4944" y="1488"/>
              <a:ext cx="48" cy="1728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rot="10800000" wrap="none" lIns="90000" tIns="46800" rIns="90000" bIns="46800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335901" name="AutoShape 29" descr="50%"/>
          <p:cNvSpPr>
            <a:spLocks noChangeArrowheads="1"/>
          </p:cNvSpPr>
          <p:nvPr/>
        </p:nvSpPr>
        <p:spPr bwMode="auto">
          <a:xfrm flipV="1">
            <a:off x="4870450" y="2057400"/>
            <a:ext cx="3962400" cy="2895600"/>
          </a:xfrm>
          <a:prstGeom prst="rtTriangle">
            <a:avLst/>
          </a:prstGeom>
          <a:pattFill prst="pct50">
            <a:fgClr>
              <a:srgbClr val="000066">
                <a:alpha val="50000"/>
              </a:srgbClr>
            </a:fgClr>
            <a:bgClr>
              <a:schemeClr val="bg1">
                <a:alpha val="50000"/>
              </a:schemeClr>
            </a:bgClr>
          </a:patt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35902" name="AutoShape 30"/>
          <p:cNvSpPr>
            <a:spLocks noChangeArrowheads="1"/>
          </p:cNvSpPr>
          <p:nvPr/>
        </p:nvSpPr>
        <p:spPr bwMode="auto">
          <a:xfrm flipH="1">
            <a:off x="4870450" y="2066926"/>
            <a:ext cx="3950362" cy="2886075"/>
          </a:xfrm>
          <a:prstGeom prst="rtTriangle">
            <a:avLst/>
          </a:prstGeom>
          <a:solidFill>
            <a:srgbClr val="008000">
              <a:alpha val="25000"/>
            </a:srgbClr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35921" name="Rectangle 49"/>
          <p:cNvSpPr>
            <a:spLocks noChangeArrowheads="1"/>
          </p:cNvSpPr>
          <p:nvPr/>
        </p:nvSpPr>
        <p:spPr bwMode="auto">
          <a:xfrm flipV="1">
            <a:off x="1155702" y="1219200"/>
            <a:ext cx="108346" cy="55245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35923" name="Rectangle 51"/>
          <p:cNvSpPr>
            <a:spLocks noChangeArrowheads="1"/>
          </p:cNvSpPr>
          <p:nvPr/>
        </p:nvSpPr>
        <p:spPr bwMode="auto">
          <a:xfrm flipV="1">
            <a:off x="1403352" y="1219200"/>
            <a:ext cx="108346" cy="55245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335924" name="Rectangle 52"/>
          <p:cNvSpPr>
            <a:spLocks noChangeArrowheads="1"/>
          </p:cNvSpPr>
          <p:nvPr/>
        </p:nvSpPr>
        <p:spPr bwMode="auto">
          <a:xfrm flipV="1">
            <a:off x="1651002" y="1219200"/>
            <a:ext cx="108346" cy="55245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3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3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901" grpId="0" animBg="1"/>
      <p:bldP spid="3359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Conferences and Journals</a:t>
            </a:r>
            <a:br>
              <a:rPr lang="en-GB" dirty="0"/>
            </a:br>
            <a:r>
              <a:rPr lang="en-GB" sz="2400" dirty="0"/>
              <a:t>Computing Education Research (CER)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" y="1591816"/>
            <a:ext cx="8915400" cy="43574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Conferences</a:t>
            </a:r>
          </a:p>
          <a:p>
            <a:pPr lvl="1"/>
            <a:r>
              <a:rPr lang="en-US" dirty="0"/>
              <a:t>ACE		Australasian CE Conference			Jan</a:t>
            </a:r>
          </a:p>
          <a:p>
            <a:pPr lvl="1"/>
            <a:r>
              <a:rPr lang="en-US" dirty="0"/>
              <a:t>SIGCSE		Special Interest Group in CSE		Mar</a:t>
            </a:r>
          </a:p>
          <a:p>
            <a:pPr lvl="1"/>
            <a:r>
              <a:rPr lang="en-US" dirty="0"/>
              <a:t>CSERC		CSE Research Conference			Apr</a:t>
            </a:r>
          </a:p>
          <a:p>
            <a:pPr lvl="1"/>
            <a:r>
              <a:rPr lang="en-US" dirty="0"/>
              <a:t>ITiCSE		Innovation and Technology in CSE		Jun/Jul</a:t>
            </a:r>
          </a:p>
          <a:p>
            <a:pPr lvl="1"/>
            <a:r>
              <a:rPr lang="en-US" dirty="0"/>
              <a:t>ICER		International CE Research Conference	Aug</a:t>
            </a:r>
          </a:p>
          <a:p>
            <a:pPr lvl="1"/>
            <a:r>
              <a:rPr lang="en-US" dirty="0"/>
              <a:t>WiPSCE		Workshop in Primary and Secondary CE	Oct/Nov</a:t>
            </a:r>
          </a:p>
          <a:p>
            <a:pPr lvl="1"/>
            <a:r>
              <a:rPr lang="en-US" dirty="0"/>
              <a:t>Koli Calling		International Conf. on CE Research		Nov</a:t>
            </a:r>
          </a:p>
          <a:p>
            <a:pPr lvl="1"/>
            <a:r>
              <a:rPr lang="en-US" dirty="0"/>
              <a:t>...</a:t>
            </a:r>
          </a:p>
          <a:p>
            <a:pPr lvl="1"/>
            <a:endParaRPr lang="en-US" dirty="0"/>
          </a:p>
          <a:p>
            <a:r>
              <a:rPr lang="en-US" dirty="0"/>
              <a:t>Journals</a:t>
            </a:r>
          </a:p>
          <a:p>
            <a:pPr lvl="1"/>
            <a:r>
              <a:rPr lang="en-US" dirty="0"/>
              <a:t>ACM Transactions on Computing Education</a:t>
            </a:r>
          </a:p>
          <a:p>
            <a:pPr lvl="1"/>
            <a:r>
              <a:rPr lang="en-US" dirty="0"/>
              <a:t>Computer Science Education</a:t>
            </a:r>
          </a:p>
          <a:p>
            <a:pPr lvl="1"/>
            <a:r>
              <a:rPr lang="en-US" dirty="0"/>
              <a:t>ACM Inroads</a:t>
            </a:r>
          </a:p>
          <a:p>
            <a:pPr lvl="1"/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93494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ea typeface="ＭＳ Ｐゴシック" charset="-128"/>
                <a:cs typeface="ＭＳ Ｐゴシック" charset="-128"/>
              </a:rPr>
              <a:t>Mig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578706" y="1124744"/>
            <a:ext cx="8831994" cy="4392487"/>
          </a:xfrm>
        </p:spPr>
        <p:txBody>
          <a:bodyPr>
            <a:normAutofit fontScale="40000" lnSpcReduction="20000"/>
          </a:bodyPr>
          <a:lstStyle/>
          <a:p>
            <a:pPr>
              <a:defRPr/>
            </a:pPr>
            <a:r>
              <a:rPr lang="da-DK" b="1" dirty="0">
                <a:ea typeface="ＭＳ Ｐゴシック" pitchFamily="-107" charset="-128"/>
                <a:cs typeface="ＭＳ Ｐゴシック" pitchFamily="-107" charset="-128"/>
              </a:rPr>
              <a:t>Michael E. Caspersen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Direktør for It-vest – samarbejdende universiteter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Adjungeret professor ved Aarhus Universitet (AU)</a:t>
            </a:r>
          </a:p>
          <a:p>
            <a:pPr lvl="1">
              <a:defRPr/>
            </a:pPr>
            <a:endParaRPr lang="da-DK" dirty="0">
              <a:ea typeface="ＭＳ Ｐゴシック" pitchFamily="-107" charset="-128"/>
              <a:cs typeface="ＭＳ Ｐゴシック" pitchFamily="-107" charset="-128"/>
            </a:endParaRPr>
          </a:p>
          <a:p>
            <a:pPr>
              <a:defRPr/>
            </a:pPr>
            <a:r>
              <a:rPr lang="da-DK" b="1" dirty="0">
                <a:ea typeface="ＭＳ Ｐゴシック" pitchFamily="-107" charset="-128"/>
                <a:cs typeface="ＭＳ Ｐゴシック" pitchFamily="-107" charset="-128"/>
              </a:rPr>
              <a:t>Tidligere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Lektor i programmeringsdidaktik ved Institut for Datalogi på AU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Leder af Center for Computational Thinking, AU (2015-2017)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Leder af Center for Scienceuddannelse, AU (2009-2015)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Leder af Aarhus Graduate School of Engineering (2008)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It-vest-leder ved AU (2002-2008)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Forskningsleder, B&amp;O-lab ved AU (2000-2002)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Forskningsmedarbejder i Center for Objektteknologi (1998-2002)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Underviser på datamatikeruddannelsen i Aarhus (1986-1997)</a:t>
            </a:r>
          </a:p>
          <a:p>
            <a:pPr lvl="1">
              <a:defRPr/>
            </a:pPr>
            <a:endParaRPr lang="da-DK" dirty="0">
              <a:ea typeface="ＭＳ Ｐゴシック" pitchFamily="-107" charset="-128"/>
              <a:cs typeface="ＭＳ Ｐゴシック" pitchFamily="-107" charset="-128"/>
            </a:endParaRPr>
          </a:p>
          <a:p>
            <a:pPr>
              <a:defRPr/>
            </a:pPr>
            <a:r>
              <a:rPr lang="da-DK" b="1" dirty="0">
                <a:ea typeface="ＭＳ Ｐゴシック" pitchFamily="-107" charset="-128"/>
                <a:cs typeface="ＭＳ Ｐゴシック" pitchFamily="-107" charset="-128"/>
              </a:rPr>
              <a:t>Udvikling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Uddannelsesudvikling på alle uddannelsesniveauer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Erhvervsakademi: datamatiker og datanom (1988-1996)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Universitet: bachelor-, kandidat- og masteruddannelser (1999-)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Ungdomsuddannelser: Informatikfaglighed (2008-)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Grundskolen: Informatikfaglighed (2017-)</a:t>
            </a:r>
          </a:p>
          <a:p>
            <a:pPr lvl="1">
              <a:defRPr/>
            </a:pPr>
            <a:endParaRPr lang="da-DK" dirty="0">
              <a:ea typeface="ＭＳ Ｐゴシック" pitchFamily="-107" charset="-128"/>
              <a:cs typeface="ＭＳ Ｐゴシック" pitchFamily="-107" charset="-128"/>
            </a:endParaRPr>
          </a:p>
          <a:p>
            <a:pPr>
              <a:defRPr/>
            </a:pPr>
            <a:r>
              <a:rPr lang="da-DK" b="1" dirty="0">
                <a:ea typeface="ＭＳ Ｐゴシック" pitchFamily="-107" charset="-128"/>
                <a:cs typeface="ＭＳ Ｐゴシック" pitchFamily="-107" charset="-128"/>
              </a:rPr>
              <a:t>Forskning, tillidsposter, ...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60 videnskabelige publikationer, tre bøger, ...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Chair for 10 internationale konferencer</a:t>
            </a:r>
          </a:p>
          <a:p>
            <a:pPr lvl="1">
              <a:defRPr/>
            </a:pPr>
            <a:r>
              <a:rPr lang="da-DK" dirty="0" err="1">
                <a:ea typeface="ＭＳ Ｐゴシック" pitchFamily="-107" charset="-128"/>
                <a:cs typeface="ＭＳ Ｐゴシック" pitchFamily="-107" charset="-128"/>
              </a:rPr>
              <a:t>Distinguished</a:t>
            </a: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da-DK" dirty="0" err="1">
                <a:ea typeface="ＭＳ Ｐゴシック" pitchFamily="-107" charset="-128"/>
                <a:cs typeface="ＭＳ Ｐゴシック" pitchFamily="-107" charset="-128"/>
              </a:rPr>
              <a:t>member</a:t>
            </a: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 of ACM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Bestyrelsesmedlem for Informatics Europe</a:t>
            </a:r>
          </a:p>
          <a:p>
            <a:pPr lvl="1">
              <a:defRPr/>
            </a:pP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Medlem af Informatics for All </a:t>
            </a:r>
            <a:r>
              <a:rPr lang="da-DK" dirty="0" err="1">
                <a:ea typeface="ＭＳ Ｐゴシック" pitchFamily="-107" charset="-128"/>
                <a:cs typeface="ＭＳ Ｐゴシック" pitchFamily="-107" charset="-128"/>
              </a:rPr>
              <a:t>Steering</a:t>
            </a:r>
            <a:r>
              <a:rPr lang="da-DK" dirty="0"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da-DK" dirty="0" err="1">
                <a:ea typeface="ＭＳ Ｐゴシック" pitchFamily="-107" charset="-128"/>
                <a:cs typeface="ＭＳ Ｐゴシック" pitchFamily="-107" charset="-128"/>
              </a:rPr>
              <a:t>Committee</a:t>
            </a:r>
            <a:endParaRPr lang="da-DK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E9BFC0D2-6364-5845-813B-4D92FAF1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296" y="1210113"/>
            <a:ext cx="3203975" cy="2135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3C4CA1-70BD-D14F-A758-5E85698A3074}"/>
              </a:ext>
            </a:extLst>
          </p:cNvPr>
          <p:cNvSpPr txBox="1"/>
          <p:nvPr/>
        </p:nvSpPr>
        <p:spPr>
          <a:xfrm>
            <a:off x="5862195" y="3477858"/>
            <a:ext cx="3294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dirty="0">
                <a:solidFill>
                  <a:srgbClr val="003399"/>
                </a:solidFill>
              </a:rPr>
              <a:t>Har undervist i mere end 35 år</a:t>
            </a:r>
          </a:p>
          <a:p>
            <a:pPr algn="ctr"/>
            <a:r>
              <a:rPr lang="da-DK" sz="1200" dirty="0">
                <a:solidFill>
                  <a:srgbClr val="003399"/>
                </a:solidFill>
              </a:rPr>
              <a:t>og udviklet uddannelser i mere end 30 år</a:t>
            </a:r>
          </a:p>
          <a:p>
            <a:pPr algn="ctr"/>
            <a:endParaRPr lang="da-DK" sz="1200" dirty="0">
              <a:solidFill>
                <a:srgbClr val="003399"/>
              </a:solidFill>
            </a:endParaRPr>
          </a:p>
          <a:p>
            <a:pPr algn="ctr"/>
            <a:r>
              <a:rPr lang="da-DK" sz="1200" dirty="0">
                <a:solidFill>
                  <a:srgbClr val="003399"/>
                </a:solidFill>
              </a:rPr>
              <a:t>Har de seneste godt 20 år haft diverse ledelsesjob i universitetsverdenen</a:t>
            </a:r>
          </a:p>
          <a:p>
            <a:pPr algn="ctr"/>
            <a:endParaRPr lang="da-DK" sz="1200" dirty="0">
              <a:solidFill>
                <a:srgbClr val="003399"/>
              </a:solidFill>
            </a:endParaRPr>
          </a:p>
          <a:p>
            <a:pPr algn="ctr"/>
            <a:r>
              <a:rPr lang="da-DK" sz="1200" dirty="0">
                <a:solidFill>
                  <a:srgbClr val="003399"/>
                </a:solidFill>
              </a:rPr>
              <a:t>Har forsket (i fritiden) i godt 20 år</a:t>
            </a:r>
          </a:p>
          <a:p>
            <a:pPr algn="ctr"/>
            <a:endParaRPr lang="da-DK" sz="1200" dirty="0">
              <a:solidFill>
                <a:srgbClr val="003399"/>
              </a:solidFill>
            </a:endParaRPr>
          </a:p>
          <a:p>
            <a:pPr algn="ctr"/>
            <a:r>
              <a:rPr lang="da-DK" sz="1200" dirty="0">
                <a:solidFill>
                  <a:srgbClr val="003399"/>
                </a:solidFill>
              </a:rPr>
              <a:t>Ph.d. i programmeringsdidaktik</a:t>
            </a:r>
          </a:p>
          <a:p>
            <a:pPr algn="ctr"/>
            <a:r>
              <a:rPr lang="da-DK" sz="1200" dirty="0">
                <a:solidFill>
                  <a:srgbClr val="003399"/>
                </a:solidFill>
              </a:rPr>
              <a:t>"Autodidakt didaktiker"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95A604-3D53-3649-B508-2F17E023D714}"/>
              </a:ext>
            </a:extLst>
          </p:cNvPr>
          <p:cNvSpPr/>
          <p:nvPr/>
        </p:nvSpPr>
        <p:spPr bwMode="auto">
          <a:xfrm>
            <a:off x="5817096" y="1124745"/>
            <a:ext cx="3384376" cy="4392487"/>
          </a:xfrm>
          <a:prstGeom prst="rect">
            <a:avLst/>
          </a:prstGeom>
          <a:noFill/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da-DK" sz="2000">
              <a:solidFill>
                <a:srgbClr val="A50021"/>
              </a:solidFill>
              <a:latin typeface="Arial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1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Fag og kompetencer</a:t>
            </a:r>
            <a:br>
              <a:rPr lang="da-DK" dirty="0"/>
            </a:br>
            <a:r>
              <a:rPr lang="da-DK" sz="2400" dirty="0"/>
              <a:t>Kompetence  =  viden + færdighed + adfærd</a:t>
            </a:r>
            <a:endParaRPr lang="da-DK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" y="1682080"/>
            <a:ext cx="4673724" cy="4267200"/>
          </a:xfrm>
        </p:spPr>
        <p:txBody>
          <a:bodyPr>
            <a:normAutofit/>
          </a:bodyPr>
          <a:lstStyle/>
          <a:p>
            <a:r>
              <a:rPr lang="da-DK" dirty="0"/>
              <a:t>Viden</a:t>
            </a:r>
          </a:p>
          <a:p>
            <a:pPr lvl="1"/>
            <a:r>
              <a:rPr lang="da-DK" dirty="0"/>
              <a:t>Basal viden</a:t>
            </a:r>
          </a:p>
          <a:p>
            <a:pPr lvl="1"/>
            <a:r>
              <a:rPr lang="da-DK" dirty="0"/>
              <a:t>Specialiseret viden</a:t>
            </a:r>
          </a:p>
          <a:p>
            <a:pPr marL="457200" lvl="1" indent="0">
              <a:buNone/>
            </a:pPr>
            <a:endParaRPr lang="da-DK" dirty="0"/>
          </a:p>
          <a:p>
            <a:r>
              <a:rPr lang="da-DK" dirty="0"/>
              <a:t>Kompetencer</a:t>
            </a:r>
          </a:p>
          <a:p>
            <a:pPr lvl="1"/>
            <a:r>
              <a:rPr lang="da-DK" dirty="0"/>
              <a:t>Forskningskompetencer</a:t>
            </a:r>
          </a:p>
          <a:p>
            <a:pPr lvl="1"/>
            <a:r>
              <a:rPr lang="da-DK" dirty="0"/>
              <a:t>Undervisningskompetencer</a:t>
            </a:r>
          </a:p>
          <a:p>
            <a:pPr lvl="1"/>
            <a:r>
              <a:rPr lang="da-DK" dirty="0"/>
              <a:t>Udviklingskompetencer</a:t>
            </a:r>
          </a:p>
          <a:p>
            <a:endParaRPr lang="da-DK" dirty="0"/>
          </a:p>
        </p:txBody>
      </p:sp>
      <p:grpSp>
        <p:nvGrpSpPr>
          <p:cNvPr id="2" name="Group 1"/>
          <p:cNvGrpSpPr/>
          <p:nvPr/>
        </p:nvGrpSpPr>
        <p:grpSpPr>
          <a:xfrm>
            <a:off x="5313040" y="2996952"/>
            <a:ext cx="1728192" cy="1106304"/>
            <a:chOff x="5313040" y="2996952"/>
            <a:chExt cx="1728192" cy="1106304"/>
          </a:xfrm>
        </p:grpSpPr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5313040" y="2996952"/>
              <a:ext cx="1728192" cy="110630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">
                  <a:schemeClr val="bg1">
                    <a:lumMod val="95000"/>
                  </a:schemeClr>
                </a:gs>
                <a:gs pos="100000">
                  <a:schemeClr val="tx1"/>
                </a:gs>
              </a:gsLst>
              <a:lin ang="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40326" y="3321239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chemeClr val="accent5"/>
                  </a:solidFill>
                </a:rPr>
                <a:t>Speciali-sering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49850" y="3321239"/>
              <a:ext cx="86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/>
                <a:t>Basal</a:t>
              </a:r>
            </a:p>
            <a:p>
              <a:pPr algn="ctr"/>
              <a:r>
                <a:rPr lang="da-DK" sz="1200" dirty="0"/>
                <a:t>faglighed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40391" y="1988840"/>
            <a:ext cx="1679184" cy="3072342"/>
            <a:chOff x="7240391" y="1988840"/>
            <a:chExt cx="1679184" cy="307234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7761312" y="3140968"/>
              <a:ext cx="1152128" cy="7680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7761312" y="1988840"/>
              <a:ext cx="1152128" cy="768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7761312" y="4293096"/>
              <a:ext cx="1152128" cy="7680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67447" y="2235003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solidFill>
                    <a:schemeClr val="accent5"/>
                  </a:solidFill>
                </a:rPr>
                <a:t>Forskning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61312" y="3385892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solidFill>
                    <a:schemeClr val="accent5"/>
                  </a:solidFill>
                </a:rPr>
                <a:t>Undervisning</a:t>
              </a:r>
            </a:p>
          </p:txBody>
        </p:sp>
        <p:sp>
          <p:nvSpPr>
            <p:cNvPr id="4" name="Right Arrow 3"/>
            <p:cNvSpPr/>
            <p:nvPr/>
          </p:nvSpPr>
          <p:spPr>
            <a:xfrm>
              <a:off x="7257256" y="3453003"/>
              <a:ext cx="288032" cy="1440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19865469">
              <a:off x="7240391" y="2649554"/>
              <a:ext cx="288032" cy="1440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734531" flipV="1">
              <a:off x="7240391" y="4256452"/>
              <a:ext cx="288032" cy="14401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61312" y="4538561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solidFill>
                    <a:schemeClr val="accent5"/>
                  </a:solidFill>
                </a:rPr>
                <a:t>Udvikling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43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It-kompetencer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88504" y="1412776"/>
            <a:ext cx="8922196" cy="4267200"/>
          </a:xfrm>
        </p:spPr>
        <p:txBody>
          <a:bodyPr>
            <a:normAutofit/>
          </a:bodyPr>
          <a:lstStyle/>
          <a:p>
            <a:r>
              <a:rPr lang="da-DK" b="1" dirty="0"/>
              <a:t>                Forskningskompetencer</a:t>
            </a:r>
          </a:p>
          <a:p>
            <a:endParaRPr lang="da-DK" dirty="0"/>
          </a:p>
          <a:p>
            <a:endParaRPr lang="da-DK" dirty="0"/>
          </a:p>
          <a:p>
            <a:r>
              <a:rPr lang="da-DK" b="1" dirty="0"/>
              <a:t>                Undervisningskompetencer</a:t>
            </a:r>
          </a:p>
          <a:p>
            <a:endParaRPr lang="da-DK" dirty="0"/>
          </a:p>
          <a:p>
            <a:endParaRPr lang="da-DK" dirty="0"/>
          </a:p>
          <a:p>
            <a:r>
              <a:rPr lang="da-DK" b="1" dirty="0"/>
              <a:t>                Udviklingskompetencer</a:t>
            </a:r>
          </a:p>
        </p:txBody>
      </p:sp>
      <p:sp>
        <p:nvSpPr>
          <p:cNvPr id="3" name="Rectangle 2"/>
          <p:cNvSpPr/>
          <p:nvPr/>
        </p:nvSpPr>
        <p:spPr>
          <a:xfrm>
            <a:off x="560512" y="1628800"/>
            <a:ext cx="216024" cy="2160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60512" y="3140968"/>
            <a:ext cx="216024" cy="2160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0512" y="4653136"/>
            <a:ext cx="216024" cy="2160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32720" y="19168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Hvordan bedriver man forskning i it?</a:t>
            </a:r>
          </a:p>
          <a:p>
            <a:r>
              <a:rPr lang="da-DK" dirty="0"/>
              <a:t>Dvs. hvordan tilvejebringer og skaber man ny viden om it?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76536" y="1556792"/>
            <a:ext cx="1158263" cy="768086"/>
            <a:chOff x="776536" y="1556792"/>
            <a:chExt cx="1158263" cy="768086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776536" y="1556792"/>
              <a:ext cx="1152128" cy="768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2671" y="1802955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solidFill>
                    <a:schemeClr val="accent5"/>
                  </a:solidFill>
                </a:rPr>
                <a:t>Forskning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432720" y="3430741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Hvordan underviser man i it?</a:t>
            </a:r>
          </a:p>
          <a:p>
            <a:r>
              <a:rPr lang="da-DK" dirty="0"/>
              <a:t>Dvs. hvordan skaber man effektive læreprocesser i it i f.eks. de gymnasiale uddannelser?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6536" y="3092962"/>
            <a:ext cx="1152128" cy="768086"/>
            <a:chOff x="776536" y="3092962"/>
            <a:chExt cx="1152128" cy="76808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776536" y="3092962"/>
              <a:ext cx="1152128" cy="7680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6536" y="3337886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solidFill>
                    <a:schemeClr val="accent5"/>
                  </a:solidFill>
                </a:rPr>
                <a:t>Undervisning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432720" y="4972350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Hvordan er man kreativt og konstruktivt skabende med it? Dvs. hvordan bruges it til at forstå, ændre og skabe produkter, services, processer og organisationer?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6536" y="4605130"/>
            <a:ext cx="1152128" cy="768086"/>
            <a:chOff x="776536" y="4605130"/>
            <a:chExt cx="1152128" cy="768086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76536" y="4605130"/>
              <a:ext cx="1152128" cy="7680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6536" y="4850595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dirty="0">
                  <a:solidFill>
                    <a:schemeClr val="accent5"/>
                  </a:solidFill>
                </a:rPr>
                <a:t>Udvikling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8538F02-FABD-984A-974E-084A76D94EBC}"/>
              </a:ext>
            </a:extLst>
          </p:cNvPr>
          <p:cNvSpPr/>
          <p:nvPr/>
        </p:nvSpPr>
        <p:spPr>
          <a:xfrm>
            <a:off x="560512" y="1556792"/>
            <a:ext cx="21602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7382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  <p:bldP spid="18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>
            <a:spLocks noChangeAspect="1"/>
          </p:cNvSpPr>
          <p:nvPr/>
        </p:nvSpPr>
        <p:spPr>
          <a:xfrm>
            <a:off x="698393" y="3308986"/>
            <a:ext cx="1728192" cy="110630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">
                <a:schemeClr val="bg1">
                  <a:lumMod val="95000"/>
                </a:schemeClr>
              </a:gs>
              <a:gs pos="100000">
                <a:schemeClr val="tx1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28600"/>
            <a:ext cx="7914084" cy="1143000"/>
          </a:xfrm>
        </p:spPr>
        <p:txBody>
          <a:bodyPr/>
          <a:lstStyle/>
          <a:p>
            <a:r>
              <a:rPr lang="da-DK" dirty="0"/>
              <a:t>It-professionskompetencer</a:t>
            </a:r>
            <a:br>
              <a:rPr lang="da-DK" dirty="0"/>
            </a:br>
            <a:r>
              <a:rPr lang="da-DK" sz="2400" dirty="0"/>
              <a:t>Forskning, undervisning, udvikling</a:t>
            </a:r>
            <a:endParaRPr lang="da-DK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146665" y="3453002"/>
            <a:ext cx="1152128" cy="7680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146665" y="2300874"/>
            <a:ext cx="1152128" cy="76808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146665" y="4605130"/>
            <a:ext cx="1152128" cy="76808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52800" y="254703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dirty="0">
                <a:solidFill>
                  <a:schemeClr val="accent5"/>
                </a:solidFill>
              </a:rPr>
              <a:t>Forskning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6665" y="3697926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dirty="0">
                <a:solidFill>
                  <a:schemeClr val="accent5"/>
                </a:solidFill>
              </a:rPr>
              <a:t>Undervisning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642609" y="3765037"/>
            <a:ext cx="288032" cy="144016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865469">
            <a:off x="2625744" y="2961588"/>
            <a:ext cx="288032" cy="144016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734531" flipV="1">
            <a:off x="2625744" y="4568486"/>
            <a:ext cx="288032" cy="144016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525679" y="363327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>
                <a:solidFill>
                  <a:schemeClr val="accent5"/>
                </a:solidFill>
              </a:rPr>
              <a:t>Speciali-sering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5203" y="363327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dirty="0"/>
              <a:t>Basal</a:t>
            </a:r>
          </a:p>
          <a:p>
            <a:pPr algn="ctr"/>
            <a:r>
              <a:rPr lang="da-DK" sz="1200" dirty="0"/>
              <a:t>faglighed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46665" y="4850595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dirty="0">
                <a:solidFill>
                  <a:schemeClr val="accent5"/>
                </a:solidFill>
              </a:rPr>
              <a:t>Udvikling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5961112" y="2276872"/>
            <a:ext cx="864096" cy="864096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5961112" y="3429000"/>
            <a:ext cx="864096" cy="864096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5961112" y="4581128"/>
            <a:ext cx="864096" cy="864096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85652" y="1628800"/>
            <a:ext cx="8192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Content</a:t>
            </a:r>
          </a:p>
          <a:p>
            <a:pPr algn="ctr"/>
            <a:r>
              <a:rPr lang="en-US" sz="1000" dirty="0"/>
              <a:t>Knowledge</a:t>
            </a:r>
          </a:p>
          <a:p>
            <a:pPr algn="ctr"/>
            <a:r>
              <a:rPr lang="en-US" sz="1000" dirty="0"/>
              <a:t>(CK)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761312" y="2276872"/>
            <a:ext cx="1787930" cy="864096"/>
            <a:chOff x="7761312" y="2060848"/>
            <a:chExt cx="1787930" cy="864096"/>
          </a:xfrm>
        </p:grpSpPr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7761312" y="2060848"/>
              <a:ext cx="864096" cy="864096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730012" y="2217136"/>
              <a:ext cx="81923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Research</a:t>
              </a:r>
            </a:p>
            <a:p>
              <a:pPr algn="ctr"/>
              <a:r>
                <a:rPr lang="en-US" sz="1000" dirty="0"/>
                <a:t>Knowledge</a:t>
              </a:r>
            </a:p>
            <a:p>
              <a:pPr algn="ctr"/>
              <a:r>
                <a:rPr lang="en-US" sz="1000" dirty="0"/>
                <a:t>(RK)</a:t>
              </a:r>
            </a:p>
          </p:txBody>
        </p:sp>
      </p:grpSp>
      <p:grpSp>
        <p:nvGrpSpPr>
          <p:cNvPr id="21504" name="Group 21503"/>
          <p:cNvGrpSpPr/>
          <p:nvPr/>
        </p:nvGrpSpPr>
        <p:grpSpPr>
          <a:xfrm>
            <a:off x="7761312" y="3429000"/>
            <a:ext cx="1821476" cy="864096"/>
            <a:chOff x="7761312" y="3212976"/>
            <a:chExt cx="1821476" cy="864096"/>
          </a:xfrm>
        </p:grpSpPr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7761312" y="3212976"/>
              <a:ext cx="864096" cy="864096"/>
            </a:xfrm>
            <a:prstGeom prst="ellipse">
              <a:avLst/>
            </a:prstGeom>
            <a:noFill/>
            <a:ln w="25400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692237" y="3369264"/>
              <a:ext cx="89055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Pedagogical</a:t>
              </a:r>
            </a:p>
            <a:p>
              <a:pPr algn="ctr"/>
              <a:r>
                <a:rPr lang="en-US" sz="1000" dirty="0"/>
                <a:t>Knowledge</a:t>
              </a:r>
            </a:p>
            <a:p>
              <a:pPr algn="ctr"/>
              <a:r>
                <a:rPr lang="en-US" sz="1000" dirty="0"/>
                <a:t>(PK)</a:t>
              </a:r>
            </a:p>
          </p:txBody>
        </p:sp>
      </p:grpSp>
      <p:grpSp>
        <p:nvGrpSpPr>
          <p:cNvPr id="21505" name="Group 21504"/>
          <p:cNvGrpSpPr/>
          <p:nvPr/>
        </p:nvGrpSpPr>
        <p:grpSpPr>
          <a:xfrm>
            <a:off x="7761312" y="4581128"/>
            <a:ext cx="1872208" cy="864096"/>
            <a:chOff x="7761312" y="4365104"/>
            <a:chExt cx="1872208" cy="864096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7761312" y="4365104"/>
              <a:ext cx="864096" cy="864096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92237" y="4515256"/>
              <a:ext cx="9412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Development</a:t>
              </a:r>
            </a:p>
            <a:p>
              <a:pPr algn="ctr"/>
              <a:r>
                <a:rPr lang="en-US" sz="1000" dirty="0"/>
                <a:t>Knowledge</a:t>
              </a:r>
            </a:p>
            <a:p>
              <a:pPr algn="ctr"/>
              <a:r>
                <a:rPr lang="en-US" sz="1000" dirty="0"/>
                <a:t>(DK)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841156" y="2439998"/>
            <a:ext cx="12394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/>
                </a:solidFill>
              </a:rPr>
              <a:t>Research</a:t>
            </a:r>
            <a:r>
              <a:rPr lang="en-US" sz="1000" dirty="0"/>
              <a:t> Content</a:t>
            </a:r>
          </a:p>
          <a:p>
            <a:pPr algn="ctr"/>
            <a:r>
              <a:rPr lang="en-US" sz="1000" dirty="0"/>
              <a:t>Knowledge</a:t>
            </a:r>
          </a:p>
          <a:p>
            <a:pPr algn="ctr"/>
            <a:r>
              <a:rPr lang="en-US" sz="1000" dirty="0"/>
              <a:t>(RCK)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52189" y="3582810"/>
            <a:ext cx="1417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3"/>
                </a:solidFill>
              </a:rPr>
              <a:t>Pedagogical</a:t>
            </a:r>
            <a:r>
              <a:rPr lang="en-US" sz="1000" dirty="0"/>
              <a:t> Content</a:t>
            </a:r>
          </a:p>
          <a:p>
            <a:pPr algn="ctr"/>
            <a:r>
              <a:rPr lang="en-US" sz="1000" dirty="0"/>
              <a:t>Knowledge</a:t>
            </a:r>
          </a:p>
          <a:p>
            <a:pPr algn="ctr"/>
            <a:r>
              <a:rPr lang="en-US" sz="1000" dirty="0"/>
              <a:t>(PCK)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8502" y="4734938"/>
            <a:ext cx="1468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1"/>
                </a:solidFill>
              </a:rPr>
              <a:t>Development</a:t>
            </a:r>
            <a:r>
              <a:rPr lang="en-US" sz="1000" dirty="0"/>
              <a:t> Content</a:t>
            </a:r>
          </a:p>
          <a:p>
            <a:pPr algn="ctr"/>
            <a:r>
              <a:rPr lang="en-US" sz="1000" dirty="0"/>
              <a:t>Knowledge</a:t>
            </a:r>
          </a:p>
          <a:p>
            <a:pPr algn="ctr"/>
            <a:r>
              <a:rPr lang="en-US" sz="1000" dirty="0"/>
              <a:t>(DCK)</a:t>
            </a:r>
          </a:p>
        </p:txBody>
      </p:sp>
      <p:grpSp>
        <p:nvGrpSpPr>
          <p:cNvPr id="21515" name="Group 21514"/>
          <p:cNvGrpSpPr/>
          <p:nvPr/>
        </p:nvGrpSpPr>
        <p:grpSpPr>
          <a:xfrm>
            <a:off x="6201676" y="2708920"/>
            <a:ext cx="1008112" cy="2304256"/>
            <a:chOff x="6201676" y="2492896"/>
            <a:chExt cx="1008112" cy="2304256"/>
          </a:xfrm>
        </p:grpSpPr>
        <p:cxnSp>
          <p:nvCxnSpPr>
            <p:cNvPr id="21509" name="Straight Connector 21508"/>
            <p:cNvCxnSpPr>
              <a:cxnSpLocks/>
            </p:cNvCxnSpPr>
            <p:nvPr/>
          </p:nvCxnSpPr>
          <p:spPr>
            <a:xfrm>
              <a:off x="6201676" y="2492896"/>
              <a:ext cx="1008112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tx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/>
          </p:nvCxnSpPr>
          <p:spPr>
            <a:xfrm>
              <a:off x="6201676" y="3645024"/>
              <a:ext cx="1008112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tx1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>
              <a:off x="6201676" y="4797152"/>
              <a:ext cx="1008112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tx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8632763" y="1772816"/>
            <a:ext cx="1032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Generic Skills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862659" y="1628800"/>
            <a:ext cx="11964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Specific </a:t>
            </a:r>
            <a:r>
              <a:rPr lang="en-US" sz="1000" dirty="0"/>
              <a:t>Content</a:t>
            </a:r>
          </a:p>
          <a:p>
            <a:pPr algn="ctr"/>
            <a:r>
              <a:rPr lang="en-US" sz="1000" dirty="0"/>
              <a:t>Knowledge</a:t>
            </a:r>
          </a:p>
          <a:p>
            <a:pPr algn="ctr"/>
            <a:r>
              <a:rPr lang="en-US" sz="1000" b="1" dirty="0"/>
              <a:t>[ The Essential ]</a:t>
            </a:r>
          </a:p>
        </p:txBody>
      </p:sp>
    </p:spTree>
    <p:extLst>
      <p:ext uri="{BB962C8B-B14F-4D97-AF65-F5344CB8AC3E}">
        <p14:creationId xmlns:p14="http://schemas.microsoft.com/office/powerpoint/2010/main" val="265415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775E-6 -1.81902E-6 L -0.083 -1.8190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1211E-7 -1.81902E-6 L 0.07274 -1.81902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574E-7 1.51817E-6 L -0.0846 1.5181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1211E-7 1.51817E-6 L 0.07274 1.5181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129E-6 4.85536E-6 L -0.08716 4.85536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1211E-7 4.85536E-6 L 0.07274 4.8553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0479E-7 7.03541E-7 L 0.07258 0.001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1" y="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0018E-7 -7.24369E-7 L -0.08188 0.001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7" grpId="0"/>
      <p:bldP spid="36" grpId="0"/>
      <p:bldP spid="37" grpId="0"/>
      <p:bldP spid="38" grpId="0"/>
      <p:bldP spid="63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1" y="228600"/>
            <a:ext cx="7194004" cy="1143000"/>
          </a:xfrm>
        </p:spPr>
        <p:txBody>
          <a:bodyPr/>
          <a:lstStyle/>
          <a:p>
            <a:r>
              <a:rPr lang="en-GB" dirty="0"/>
              <a:t>Informatics Didactics</a:t>
            </a:r>
            <a:br>
              <a:rPr lang="en-GB" dirty="0"/>
            </a:br>
            <a:r>
              <a:rPr lang="en-GB" sz="2400" dirty="0"/>
              <a:t>PCK of Informatics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" y="1447800"/>
            <a:ext cx="8915400" cy="450148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The good teacher must master</a:t>
            </a:r>
          </a:p>
          <a:p>
            <a:pPr lvl="1"/>
            <a:r>
              <a:rPr lang="en-GB" dirty="0"/>
              <a:t>The subject matter</a:t>
            </a:r>
          </a:p>
          <a:p>
            <a:pPr lvl="1"/>
            <a:r>
              <a:rPr lang="en-GB" dirty="0"/>
              <a:t>Pedagogical Content Knowledge (PCK)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PCK provides answers for these questions</a:t>
            </a:r>
          </a:p>
          <a:p>
            <a:pPr lvl="2"/>
            <a:r>
              <a:rPr lang="en-GB" dirty="0"/>
              <a:t>Why should the subject matter be taught as a school subject?</a:t>
            </a:r>
          </a:p>
          <a:p>
            <a:pPr lvl="2"/>
            <a:r>
              <a:rPr lang="en-GB" dirty="0"/>
              <a:t>What topics do we find appropriate as subject matter?</a:t>
            </a:r>
          </a:p>
          <a:p>
            <a:pPr lvl="2"/>
            <a:r>
              <a:rPr lang="en-GB" dirty="0"/>
              <a:t>How do individuals experience the subject?</a:t>
            </a:r>
          </a:p>
          <a:p>
            <a:pPr lvl="2"/>
            <a:r>
              <a:rPr lang="en-GB" dirty="0"/>
              <a:t>How can the subject matter come to be understood?</a:t>
            </a:r>
          </a:p>
          <a:p>
            <a:pPr lvl="2"/>
            <a:r>
              <a:rPr lang="en-GB" dirty="0"/>
              <a:t>How can it be misunderstood?</a:t>
            </a:r>
          </a:p>
          <a:p>
            <a:pPr lvl="2"/>
            <a:r>
              <a:rPr lang="en-GB" dirty="0"/>
              <a:t>What counts as understanding of specific content?</a:t>
            </a:r>
          </a:p>
          <a:p>
            <a:pPr lvl="2"/>
            <a:r>
              <a:rPr lang="en-GB" dirty="0"/>
              <a:t>How to organise progression of the subject?</a:t>
            </a:r>
          </a:p>
          <a:p>
            <a:pPr lvl="2"/>
            <a:r>
              <a:rPr lang="en-GB" dirty="0"/>
              <a:t>How to evaluate and assess the subject (formative and summative evaluation and feedback)</a:t>
            </a:r>
          </a:p>
          <a:p>
            <a:pPr lvl="1"/>
            <a:r>
              <a:rPr lang="en-US" dirty="0"/>
              <a:t>In short</a:t>
            </a:r>
          </a:p>
          <a:p>
            <a:pPr lvl="2"/>
            <a:r>
              <a:rPr lang="en-US" dirty="0"/>
              <a:t>Provide a foundation for answering the traditional didactical questions: </a:t>
            </a:r>
            <a:r>
              <a:rPr lang="en-US" b="1" dirty="0"/>
              <a:t>why, what, how, and for whom</a:t>
            </a:r>
            <a:r>
              <a:rPr lang="en-US" dirty="0"/>
              <a:t>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12" y="1424925"/>
            <a:ext cx="3264024" cy="142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4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ea typeface="ＭＳ Ｐゴシック" charset="-128"/>
                <a:cs typeface="ＭＳ Ｐゴシック" charset="-128"/>
              </a:rPr>
              <a:t>Computer Science Education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926008"/>
            <a:ext cx="4038622" cy="5250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57" y="926007"/>
            <a:ext cx="3556822" cy="5250209"/>
          </a:xfrm>
          <a:prstGeom prst="rect">
            <a:avLst/>
          </a:prstGeom>
        </p:spPr>
      </p:pic>
      <p:sp>
        <p:nvSpPr>
          <p:cNvPr id="4" name="TextBox 3">
            <a:hlinkClick r:id="rId2"/>
          </p:cNvPr>
          <p:cNvSpPr txBox="1"/>
          <p:nvPr/>
        </p:nvSpPr>
        <p:spPr>
          <a:xfrm>
            <a:off x="1856656" y="6124654"/>
            <a:ext cx="28761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www.bloomsbury.com</a:t>
            </a:r>
            <a:r>
              <a:rPr lang="en-US" sz="600" dirty="0"/>
              <a:t>/</a:t>
            </a:r>
            <a:r>
              <a:rPr lang="en-US" sz="600" dirty="0" err="1"/>
              <a:t>uk</a:t>
            </a:r>
            <a:r>
              <a:rPr lang="en-US" sz="600" dirty="0"/>
              <a:t>/computer-science-education-9781350057111/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7296" y="332656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22nd March </a:t>
            </a:r>
            <a:r>
              <a:rPr lang="en-US" sz="1600" dirty="0"/>
              <a:t>2018</a:t>
            </a:r>
          </a:p>
        </p:txBody>
      </p:sp>
      <p:sp>
        <p:nvSpPr>
          <p:cNvPr id="7" name="Rectangle 6"/>
          <p:cNvSpPr/>
          <p:nvPr/>
        </p:nvSpPr>
        <p:spPr>
          <a:xfrm>
            <a:off x="5306157" y="3825064"/>
            <a:ext cx="3463267" cy="18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050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ＭＳ Ｐゴシック" charset="-128"/>
                <a:cs typeface="ＭＳ Ｐゴシック" charset="-128"/>
              </a:rPr>
              <a:t>Ch 9: Teaching Programming</a:t>
            </a:r>
            <a:br>
              <a:rPr lang="en-GB" dirty="0">
                <a:ea typeface="ＭＳ Ｐゴシック" charset="-128"/>
                <a:cs typeface="ＭＳ Ｐゴシック" charset="-128"/>
              </a:rPr>
            </a:br>
            <a:r>
              <a:rPr lang="en-GB" sz="2400" dirty="0">
                <a:ea typeface="ＭＳ Ｐゴシック" charset="-128"/>
                <a:cs typeface="ＭＳ Ｐゴシック" charset="-128"/>
              </a:rPr>
              <a:t>12 Didactical Principles in Four Categories</a:t>
            </a:r>
            <a:endParaRPr lang="en-GB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" y="1519808"/>
            <a:ext cx="8915400" cy="4501480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/>
              <a:t>Progression</a:t>
            </a:r>
          </a:p>
          <a:p>
            <a:pPr lvl="1"/>
            <a:r>
              <a:rPr lang="en-GB" dirty="0"/>
              <a:t>Be application-oriented</a:t>
            </a:r>
          </a:p>
          <a:p>
            <a:pPr lvl="1"/>
            <a:r>
              <a:rPr lang="en-GB" dirty="0"/>
              <a:t>From consumer to producer (use-modify-create)</a:t>
            </a:r>
          </a:p>
          <a:p>
            <a:pPr lvl="1"/>
            <a:r>
              <a:rPr lang="en-GB" dirty="0"/>
              <a:t>Complexity of tasks, not complexity of language constructs</a:t>
            </a:r>
          </a:p>
          <a:p>
            <a:r>
              <a:rPr lang="en-GB" b="1" dirty="0"/>
              <a:t>Examples</a:t>
            </a:r>
          </a:p>
          <a:p>
            <a:pPr lvl="1"/>
            <a:r>
              <a:rPr lang="en-GB" dirty="0"/>
              <a:t>Provide exemplary examples</a:t>
            </a:r>
          </a:p>
          <a:p>
            <a:pPr lvl="1"/>
            <a:r>
              <a:rPr lang="en-GB" dirty="0"/>
              <a:t>Provide worked examples</a:t>
            </a:r>
          </a:p>
          <a:p>
            <a:pPr lvl="1"/>
            <a:r>
              <a:rPr lang="en-GB" dirty="0"/>
              <a:t>Passion, play, peers, and projects</a:t>
            </a:r>
          </a:p>
          <a:p>
            <a:r>
              <a:rPr lang="en-GB" b="1" dirty="0"/>
              <a:t>Abstraction and patterns</a:t>
            </a:r>
          </a:p>
          <a:p>
            <a:pPr lvl="1"/>
            <a:r>
              <a:rPr lang="en-GB" dirty="0"/>
              <a:t>Reinforce specifications</a:t>
            </a:r>
          </a:p>
          <a:p>
            <a:pPr lvl="1"/>
            <a:r>
              <a:rPr lang="en-GB" dirty="0"/>
              <a:t>Reinforce patterns</a:t>
            </a:r>
          </a:p>
          <a:p>
            <a:pPr lvl="1"/>
            <a:r>
              <a:rPr lang="en-GB" dirty="0"/>
              <a:t>Reinforce models and conceptual frameworks</a:t>
            </a:r>
          </a:p>
          <a:p>
            <a:r>
              <a:rPr lang="en-GB" b="1" dirty="0"/>
              <a:t>Process</a:t>
            </a:r>
          </a:p>
          <a:p>
            <a:pPr lvl="1"/>
            <a:r>
              <a:rPr lang="en-GB" dirty="0"/>
              <a:t>Reveal process and pragmatics</a:t>
            </a:r>
          </a:p>
          <a:p>
            <a:pPr lvl="1"/>
            <a:r>
              <a:rPr lang="en-GB" dirty="0"/>
              <a:t>Scaffolding through stepwise self-explanations</a:t>
            </a:r>
          </a:p>
          <a:p>
            <a:pPr lvl="1"/>
            <a:r>
              <a:rPr lang="en-GB" dirty="0"/>
              <a:t>Incremental development through Stepwise Improvement</a:t>
            </a:r>
          </a:p>
          <a:p>
            <a:pPr lvl="1"/>
            <a:endParaRPr lang="en-GB" dirty="0"/>
          </a:p>
        </p:txBody>
      </p:sp>
      <p:pic>
        <p:nvPicPr>
          <p:cNvPr id="12" name="Picture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883" y="66568"/>
            <a:ext cx="2350054" cy="3055071"/>
          </a:xfrm>
          <a:prstGeom prst="rect">
            <a:avLst/>
          </a:prstGeom>
        </p:spPr>
      </p:pic>
      <p:sp>
        <p:nvSpPr>
          <p:cNvPr id="2" name="Left Arrow 1">
            <a:extLst>
              <a:ext uri="{FF2B5EF4-FFF2-40B4-BE49-F238E27FC236}">
                <a16:creationId xmlns:a16="http://schemas.microsoft.com/office/drawing/2014/main" id="{23D90E9A-BDF4-F946-B294-9DEC9189C82B}"/>
              </a:ext>
            </a:extLst>
          </p:cNvPr>
          <p:cNvSpPr/>
          <p:nvPr/>
        </p:nvSpPr>
        <p:spPr>
          <a:xfrm rot="10800000">
            <a:off x="848544" y="3140968"/>
            <a:ext cx="360040" cy="288032"/>
          </a:xfrm>
          <a:prstGeom prst="leftArrow">
            <a:avLst/>
          </a:prstGeom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570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12750" y="260351"/>
            <a:ext cx="9080500" cy="682625"/>
          </a:xfrm>
        </p:spPr>
        <p:txBody>
          <a:bodyPr/>
          <a:lstStyle/>
          <a:p>
            <a:r>
              <a:rPr lang="en-GB" dirty="0"/>
              <a:t>Worked Example</a:t>
            </a:r>
          </a:p>
        </p:txBody>
      </p:sp>
      <p:sp>
        <p:nvSpPr>
          <p:cNvPr id="288771" name="Text Box 3"/>
          <p:cNvSpPr txBox="1">
            <a:spLocks noChangeArrowheads="1"/>
          </p:cNvSpPr>
          <p:nvPr/>
        </p:nvSpPr>
        <p:spPr bwMode="auto">
          <a:xfrm>
            <a:off x="1520297" y="1677989"/>
            <a:ext cx="6942800" cy="36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AU Passata"/>
                <a:cs typeface="AU Passata"/>
              </a:rPr>
              <a:t>A Worked Example (WE) is </a:t>
            </a:r>
            <a:r>
              <a:rPr lang="en-GB" dirty="0">
                <a:latin typeface="AU Passata"/>
                <a:cs typeface="AU Passata"/>
              </a:rPr>
              <a:t>an instructional device that provide</a:t>
            </a:r>
          </a:p>
          <a:p>
            <a:r>
              <a:rPr lang="en-GB" b="1" dirty="0">
                <a:latin typeface="AU Passata"/>
                <a:cs typeface="AU Passata"/>
              </a:rPr>
              <a:t>a problem solution for a learner to study</a:t>
            </a:r>
            <a:r>
              <a:rPr lang="en-GB" dirty="0">
                <a:latin typeface="AU Passata"/>
                <a:cs typeface="AU Passata"/>
              </a:rPr>
              <a:t>.</a:t>
            </a:r>
          </a:p>
          <a:p>
            <a:endParaRPr lang="en-GB" dirty="0">
              <a:latin typeface="AU Passata"/>
              <a:cs typeface="AU Passata"/>
            </a:endParaRPr>
          </a:p>
          <a:p>
            <a:r>
              <a:rPr lang="en-GB" dirty="0">
                <a:latin typeface="AU Passata"/>
                <a:cs typeface="AU Passata"/>
              </a:rPr>
              <a:t>WE include</a:t>
            </a:r>
          </a:p>
          <a:p>
            <a:pPr>
              <a:buFont typeface="Arial" pitchFamily="-110" charset="0"/>
              <a:buChar char="–"/>
            </a:pPr>
            <a:r>
              <a:rPr lang="en-GB" dirty="0">
                <a:latin typeface="AU Passata"/>
                <a:cs typeface="AU Passata"/>
              </a:rPr>
              <a:t> </a:t>
            </a:r>
            <a:r>
              <a:rPr lang="en-GB" b="1" dirty="0">
                <a:latin typeface="AU Passata"/>
                <a:cs typeface="AU Passata"/>
              </a:rPr>
              <a:t>a problem statement</a:t>
            </a:r>
          </a:p>
          <a:p>
            <a:pPr>
              <a:buFont typeface="Arial" pitchFamily="-110" charset="0"/>
              <a:buChar char="–"/>
            </a:pPr>
            <a:r>
              <a:rPr lang="en-GB" dirty="0">
                <a:latin typeface="AU Passata"/>
                <a:cs typeface="AU Passata"/>
              </a:rPr>
              <a:t> </a:t>
            </a:r>
            <a:r>
              <a:rPr lang="en-GB" b="1" dirty="0">
                <a:latin typeface="AU Passata"/>
                <a:cs typeface="AU Passata"/>
              </a:rPr>
              <a:t>an approach for solving the problem</a:t>
            </a:r>
          </a:p>
          <a:p>
            <a:endParaRPr lang="en-GB" dirty="0">
              <a:latin typeface="AU Passata"/>
              <a:cs typeface="AU Passata"/>
            </a:endParaRPr>
          </a:p>
          <a:p>
            <a:r>
              <a:rPr lang="en-GB" dirty="0">
                <a:latin typeface="AU Passata"/>
                <a:cs typeface="AU Passata"/>
              </a:rPr>
              <a:t>WEs are meant to illustrate how other </a:t>
            </a:r>
            <a:r>
              <a:rPr lang="en-GB" b="1" dirty="0">
                <a:latin typeface="AU Passata"/>
                <a:cs typeface="AU Passata"/>
              </a:rPr>
              <a:t>similar problems </a:t>
            </a:r>
            <a:r>
              <a:rPr lang="en-GB" dirty="0">
                <a:latin typeface="AU Passata"/>
                <a:cs typeface="AU Passata"/>
              </a:rPr>
              <a:t>might be solved (prototypical examples).</a:t>
            </a:r>
          </a:p>
          <a:p>
            <a:endParaRPr lang="en-GB" dirty="0">
              <a:latin typeface="AU Passata"/>
              <a:cs typeface="AU Passata"/>
            </a:endParaRPr>
          </a:p>
          <a:p>
            <a:r>
              <a:rPr lang="en-GB" dirty="0">
                <a:latin typeface="AU Passata"/>
                <a:cs typeface="AU Passata"/>
              </a:rPr>
              <a:t>The WE approach is particularly relevant to programs of instruction that seek to promote </a:t>
            </a:r>
            <a:r>
              <a:rPr lang="en-GB" b="1" dirty="0">
                <a:latin typeface="AU Passata"/>
                <a:cs typeface="AU Passata"/>
              </a:rPr>
              <a:t>skills acquisition</a:t>
            </a:r>
            <a:r>
              <a:rPr lang="en-GB" dirty="0">
                <a:latin typeface="AU Passata"/>
                <a:cs typeface="AU Passata"/>
              </a:rPr>
              <a:t>, e.g. problem solving, design, </a:t>
            </a:r>
            <a:r>
              <a:rPr lang="en-GB" u="sng" dirty="0">
                <a:latin typeface="AU Passata"/>
                <a:cs typeface="AU Passata"/>
              </a:rPr>
              <a:t>programming</a:t>
            </a:r>
            <a:r>
              <a:rPr lang="en-GB" dirty="0">
                <a:latin typeface="AU Passata"/>
                <a:cs typeface="AU Passata"/>
              </a:rPr>
              <a:t>, music, chess, etc.</a:t>
            </a:r>
          </a:p>
        </p:txBody>
      </p:sp>
      <p:sp>
        <p:nvSpPr>
          <p:cNvPr id="288772" name="AutoShape 4"/>
          <p:cNvSpPr>
            <a:spLocks noChangeArrowheads="1"/>
          </p:cNvSpPr>
          <p:nvPr/>
        </p:nvSpPr>
        <p:spPr bwMode="auto">
          <a:xfrm>
            <a:off x="908050" y="1412875"/>
            <a:ext cx="8007350" cy="4225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PM$2831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E7F00"/>
      </a:accent1>
      <a:accent2>
        <a:srgbClr val="003D85"/>
      </a:accent2>
      <a:accent3>
        <a:srgbClr val="7AB51D"/>
      </a:accent3>
      <a:accent4>
        <a:srgbClr val="000000"/>
      </a:accent4>
      <a:accent5>
        <a:srgbClr val="FFFFFF"/>
      </a:accent5>
      <a:accent6>
        <a:srgbClr val="00ABA4"/>
      </a:accent6>
      <a:hlink>
        <a:srgbClr val="003D85"/>
      </a:hlink>
      <a:folHlink>
        <a:srgbClr val="7AB51D"/>
      </a:folHlink>
    </a:clrScheme>
    <a:fontScheme name="WPM$283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PM$283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283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283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283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283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PM$283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PM$283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PM$283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PM$283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PM$283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PM$283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PM$283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7870</TotalTime>
  <Words>947</Words>
  <Application>Microsoft Macintosh PowerPoint</Application>
  <PresentationFormat>A4 Paper (210x297 mm)</PresentationFormat>
  <Paragraphs>189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AU Passata</vt:lpstr>
      <vt:lpstr>Verdana</vt:lpstr>
      <vt:lpstr>Wingdings</vt:lpstr>
      <vt:lpstr>WPM$2831</vt:lpstr>
      <vt:lpstr>Fragmenter af  Informatikkens didaktik    Michael E. Caspersen  Direktør, It-vest  Adjungeret professor, Institut for Datalogi Aarhus Universitet  mec@it-vest.dk</vt:lpstr>
      <vt:lpstr>Mig</vt:lpstr>
      <vt:lpstr>Fag og kompetencer Kompetence  =  viden + færdighed + adfærd</vt:lpstr>
      <vt:lpstr>It-kompetencer</vt:lpstr>
      <vt:lpstr>It-professionskompetencer Forskning, undervisning, udvikling</vt:lpstr>
      <vt:lpstr>Informatics Didactics PCK of Informatics</vt:lpstr>
      <vt:lpstr>Computer Science Education</vt:lpstr>
      <vt:lpstr>Ch 9: Teaching Programming 12 Didactical Principles in Four Categories</vt:lpstr>
      <vt:lpstr>Worked Example</vt:lpstr>
      <vt:lpstr>Ex.: Music Composition</vt:lpstr>
      <vt:lpstr>Ex.: Music Composition</vt:lpstr>
      <vt:lpstr>WE with Faded Guidance</vt:lpstr>
      <vt:lpstr>Some Conferences and Journals Computing Education Research (CER)</vt:lpstr>
    </vt:vector>
  </TitlesOfParts>
  <Company>MBI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MBI</dc:creator>
  <cp:lastModifiedBy>Michael E. Caspersen</cp:lastModifiedBy>
  <cp:revision>247</cp:revision>
  <cp:lastPrinted>2009-11-06T03:32:10Z</cp:lastPrinted>
  <dcterms:created xsi:type="dcterms:W3CDTF">2011-10-08T07:32:11Z</dcterms:created>
  <dcterms:modified xsi:type="dcterms:W3CDTF">2021-05-06T12:06:07Z</dcterms:modified>
</cp:coreProperties>
</file>